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13"/>
  </p:notesMasterIdLst>
  <p:sldIdLst>
    <p:sldId id="256" r:id="rId3"/>
    <p:sldId id="264" r:id="rId4"/>
    <p:sldId id="301" r:id="rId5"/>
    <p:sldId id="265" r:id="rId6"/>
    <p:sldId id="302" r:id="rId7"/>
    <p:sldId id="303" r:id="rId8"/>
    <p:sldId id="304" r:id="rId9"/>
    <p:sldId id="305" r:id="rId10"/>
    <p:sldId id="306" r:id="rId11"/>
    <p:sldId id="271" r:id="rId1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4"/>
    </p:embeddedFont>
    <p:embeddedFont>
      <p:font typeface="Georgia" panose="02040502050405020303" pitchFamily="18" charset="0"/>
      <p:regular r:id="rId15"/>
      <p:bold r:id="rId16"/>
      <p:italic r:id="rId17"/>
      <p:boldItalic r:id="rId18"/>
    </p:embeddedFont>
    <p:embeddedFont>
      <p:font typeface="Merriweather" panose="00000500000000000000" pitchFamily="2" charset="0"/>
      <p:regular r:id="rId19"/>
      <p:bold r:id="rId20"/>
      <p:italic r:id="rId21"/>
      <p:boldItalic r:id="rId22"/>
    </p:embeddedFont>
    <p:embeddedFont>
      <p:font typeface="Proxima Nova" panose="020B0604020202020204" charset="0"/>
      <p:regular r:id="rId23"/>
      <p:bold r:id="rId24"/>
      <p:italic r:id="rId25"/>
      <p:boldItalic r:id="rId26"/>
    </p:embeddedFont>
    <p:embeddedFont>
      <p:font typeface="Proxima Nova Semibold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100"/>
    <a:srgbClr val="654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5267" autoAdjust="0"/>
  </p:normalViewPr>
  <p:slideViewPr>
    <p:cSldViewPr snapToGrid="0">
      <p:cViewPr varScale="1">
        <p:scale>
          <a:sx n="139" d="100"/>
          <a:sy n="139" d="100"/>
        </p:scale>
        <p:origin x="70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c8d94f881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3c8d94f881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E9E3C1BB-38D8-FA4F-AC62-16CA5AF09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c8d94f881_2_41:notes">
            <a:extLst>
              <a:ext uri="{FF2B5EF4-FFF2-40B4-BE49-F238E27FC236}">
                <a16:creationId xmlns:a16="http://schemas.microsoft.com/office/drawing/2014/main" id="{F385E8EF-EE22-0B65-30E4-6A91006F4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3c8d94f881_2_41:notes">
            <a:extLst>
              <a:ext uri="{FF2B5EF4-FFF2-40B4-BE49-F238E27FC236}">
                <a16:creationId xmlns:a16="http://schemas.microsoft.com/office/drawing/2014/main" id="{28B6A82F-50E4-13AD-849B-6132A69BD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62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d946f14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13d946f14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A601F9A2-4B52-B232-1B68-8E3450C52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30D2D905-E4D2-37DB-4359-2E7381AC01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C18E449C-D54B-B9CB-EA20-3E7D9C51C5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34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3101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83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7914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4836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53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rgbClr val="562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528750" y="1163975"/>
            <a:ext cx="64173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Proxima Nova Semibold"/>
              <a:buNone/>
              <a:defRPr sz="6200" i="0" u="none" strike="noStrike" cap="non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517775" y="2575950"/>
            <a:ext cx="6417300" cy="69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R="0"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2pPr>
            <a:lvl3pPr marR="0"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3pPr>
            <a:lvl4pPr marR="0"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4pPr>
            <a:lvl5pPr marR="0"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5pPr>
            <a:lvl6pPr marR="0"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6pPr>
            <a:lvl7pPr marR="0"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7pPr>
            <a:lvl8pPr marR="0"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8pPr>
            <a:lvl9pPr marR="0"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7477" y="3952151"/>
            <a:ext cx="1924274" cy="5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Two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700" y="722207"/>
            <a:ext cx="61983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311700" y="1239150"/>
            <a:ext cx="36588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4304925" y="1239150"/>
            <a:ext cx="36588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Opener: Grey">
  <p:cSld name="Section Header – Grey_1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44170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44170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352825" y="1327875"/>
            <a:ext cx="5227500" cy="84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Proxima Nova"/>
              <a:buNone/>
              <a:defRPr sz="4200" b="1" i="0" u="none" strike="noStrike" cap="none"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352825" y="2278425"/>
            <a:ext cx="5227500" cy="79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None/>
              <a:defRPr sz="2400" i="0" u="none" strike="noStrike" cap="none">
                <a:solidFill>
                  <a:srgbClr val="562100"/>
                </a:solidFill>
              </a:defRPr>
            </a:lvl1pPr>
            <a:lvl2pPr marR="0"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2pPr>
            <a:lvl3pPr marR="0"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00" y="722207"/>
            <a:ext cx="61983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311700" y="1239156"/>
            <a:ext cx="61983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for use with images)">
  <p:cSld name="Title Only (for use with images)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00" y="729302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Only (for use with images)">
  <p:cSld name="Caption Only (for use with images)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body" idx="1"/>
          </p:nvPr>
        </p:nvSpPr>
        <p:spPr>
          <a:xfrm>
            <a:off x="311700" y="4154375"/>
            <a:ext cx="6962400" cy="38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833100" y="1258525"/>
            <a:ext cx="7325400" cy="19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Font typeface="Proxima Nova"/>
              <a:buNone/>
              <a:defRPr sz="120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>
            <a:off x="833100" y="3152225"/>
            <a:ext cx="7325400" cy="13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roxima Nova"/>
              <a:buNone/>
              <a:defRPr sz="1700" i="0" u="none" strike="noStrike" cap="none">
                <a:solidFill>
                  <a:srgbClr val="000000"/>
                </a:solidFill>
              </a:defRPr>
            </a:lvl1pPr>
            <a:lvl2pPr marL="914400" marR="0" lvl="1" indent="-3238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  <a:defRPr sz="1500" i="0" u="none" strike="noStrike" cap="none">
                <a:solidFill>
                  <a:srgbClr val="000000"/>
                </a:solidFill>
              </a:defRPr>
            </a:lvl2pPr>
            <a:lvl3pPr marL="1371600" marR="0" lvl="2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 sz="13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722208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294908"/>
            <a:ext cx="85206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cxnSp>
        <p:nvCxnSpPr>
          <p:cNvPr id="53" name="Google Shape;53;p13"/>
          <p:cNvCxnSpPr/>
          <p:nvPr/>
        </p:nvCxnSpPr>
        <p:spPr>
          <a:xfrm rot="10800000" flipH="1">
            <a:off x="329100" y="563849"/>
            <a:ext cx="8485800" cy="10125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13"/>
          <p:cNvSpPr txBox="1"/>
          <p:nvPr/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7475" y="149926"/>
            <a:ext cx="908060" cy="27976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ctrTitle"/>
          </p:nvPr>
        </p:nvSpPr>
        <p:spPr>
          <a:xfrm>
            <a:off x="538500" y="1825087"/>
            <a:ext cx="80670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dirty="0"/>
              <a:t>Image Based Price Estimation Model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020CB-4BC4-98DB-2B7A-A5160C80500B}"/>
              </a:ext>
            </a:extLst>
          </p:cNvPr>
          <p:cNvSpPr txBox="1"/>
          <p:nvPr/>
        </p:nvSpPr>
        <p:spPr>
          <a:xfrm>
            <a:off x="538500" y="3730305"/>
            <a:ext cx="54944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CSE 498: Deep Learning</a:t>
            </a:r>
          </a:p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Sponsor: Dr. Parv Venkitasubramaniam</a:t>
            </a:r>
          </a:p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Yan Huang, Vyshnavi Kondapalli, Xiang Gao, Lauri Soome</a:t>
            </a:r>
          </a:p>
          <a:p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CB621128-0471-42F7-8FD4-E14AFBF2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>
            <a:extLst>
              <a:ext uri="{FF2B5EF4-FFF2-40B4-BE49-F238E27FC236}">
                <a16:creationId xmlns:a16="http://schemas.microsoft.com/office/drawing/2014/main" id="{8057CD70-4A0D-471C-838A-53E6385325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8500" y="1825087"/>
            <a:ext cx="80670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dirty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65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212039" y="3680623"/>
            <a:ext cx="2024987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 b="1" dirty="0">
                <a:solidFill>
                  <a:srgbClr val="562100"/>
                </a:solidFill>
              </a:rPr>
              <a:t>yah423@lehigh.edu</a:t>
            </a:r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391722" y="792844"/>
            <a:ext cx="14753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000" dirty="0"/>
              <a:t>Yan H.</a:t>
            </a:r>
            <a:endParaRPr sz="3000" dirty="0"/>
          </a:p>
        </p:txBody>
      </p:sp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13D3DBDC-6210-5D1E-C560-D6A9AA32AE1E}"/>
              </a:ext>
            </a:extLst>
          </p:cNvPr>
          <p:cNvSpPr txBox="1">
            <a:spLocks/>
          </p:cNvSpPr>
          <p:nvPr/>
        </p:nvSpPr>
        <p:spPr>
          <a:xfrm>
            <a:off x="3130051" y="0"/>
            <a:ext cx="28838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3000" dirty="0"/>
              <a:t>Meet the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6A051-5D09-5B94-92F3-AA366550CCAF}"/>
              </a:ext>
            </a:extLst>
          </p:cNvPr>
          <p:cNvSpPr txBox="1"/>
          <p:nvPr/>
        </p:nvSpPr>
        <p:spPr>
          <a:xfrm>
            <a:off x="7054146" y="791061"/>
            <a:ext cx="16981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562100"/>
                </a:solidFill>
                <a:effectLst/>
                <a:uLnTx/>
                <a:uFillTx/>
                <a:latin typeface="Proxima Nova"/>
                <a:sym typeface="Proxima Nova"/>
              </a:rPr>
              <a:t>Lauri S.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C8F18-8EC3-9FEE-0FCD-5DF264E46D87}"/>
              </a:ext>
            </a:extLst>
          </p:cNvPr>
          <p:cNvSpPr txBox="1"/>
          <p:nvPr/>
        </p:nvSpPr>
        <p:spPr>
          <a:xfrm>
            <a:off x="4803698" y="799082"/>
            <a:ext cx="16981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562100"/>
                </a:solidFill>
                <a:effectLst/>
                <a:uLnTx/>
                <a:uFillTx/>
                <a:latin typeface="Proxima Nova"/>
                <a:sym typeface="Proxima Nova"/>
              </a:rPr>
              <a:t>Xiang G.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A8B23-9554-B25B-8DAD-8727362DDD73}"/>
              </a:ext>
            </a:extLst>
          </p:cNvPr>
          <p:cNvSpPr txBox="1"/>
          <p:nvPr/>
        </p:nvSpPr>
        <p:spPr>
          <a:xfrm>
            <a:off x="2073322" y="802195"/>
            <a:ext cx="2402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562100"/>
                </a:solidFill>
                <a:effectLst/>
                <a:uLnTx/>
                <a:uFillTx/>
                <a:latin typeface="Proxima Nova"/>
                <a:sym typeface="Proxima Nova"/>
              </a:rPr>
              <a:t>Vyshnavi K.</a:t>
            </a:r>
            <a:endParaRPr lang="en-US" dirty="0"/>
          </a:p>
        </p:txBody>
      </p:sp>
      <p:pic>
        <p:nvPicPr>
          <p:cNvPr id="16" name="Picture 15" descr="A person in a suit and tie&#10;&#10;Description automatically generated">
            <a:extLst>
              <a:ext uri="{FF2B5EF4-FFF2-40B4-BE49-F238E27FC236}">
                <a16:creationId xmlns:a16="http://schemas.microsoft.com/office/drawing/2014/main" id="{70033DB7-907F-FCEC-8A8D-845CF0221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89" y="1463296"/>
            <a:ext cx="1417591" cy="2025862"/>
          </a:xfrm>
          <a:prstGeom prst="rect">
            <a:avLst/>
          </a:prstGeom>
        </p:spPr>
      </p:pic>
      <p:pic>
        <p:nvPicPr>
          <p:cNvPr id="20" name="Picture 19" descr="A person in a white shirt&#10;&#10;Description automatically generated">
            <a:extLst>
              <a:ext uri="{FF2B5EF4-FFF2-40B4-BE49-F238E27FC236}">
                <a16:creationId xmlns:a16="http://schemas.microsoft.com/office/drawing/2014/main" id="{5E0BF1E6-C5A4-3A37-43AA-063375CB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698" y="1607457"/>
            <a:ext cx="1737539" cy="1737539"/>
          </a:xfrm>
          <a:prstGeom prst="rect">
            <a:avLst/>
          </a:prstGeom>
        </p:spPr>
      </p:pic>
      <p:pic>
        <p:nvPicPr>
          <p:cNvPr id="22" name="Picture 21" descr="A person in a black hoodie&#10;&#10;Description automatically generated">
            <a:extLst>
              <a:ext uri="{FF2B5EF4-FFF2-40B4-BE49-F238E27FC236}">
                <a16:creationId xmlns:a16="http://schemas.microsoft.com/office/drawing/2014/main" id="{A87C11BD-C8CC-DC41-EBDA-F4C699FB6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006" y="1534166"/>
            <a:ext cx="1288411" cy="1932616"/>
          </a:xfrm>
          <a:prstGeom prst="rect">
            <a:avLst/>
          </a:prstGeom>
        </p:spPr>
      </p:pic>
      <p:sp>
        <p:nvSpPr>
          <p:cNvPr id="23" name="Google Shape;163;p30">
            <a:extLst>
              <a:ext uri="{FF2B5EF4-FFF2-40B4-BE49-F238E27FC236}">
                <a16:creationId xmlns:a16="http://schemas.microsoft.com/office/drawing/2014/main" id="{9518D6A0-5613-9EB4-659C-C055E37EEB9E}"/>
              </a:ext>
            </a:extLst>
          </p:cNvPr>
          <p:cNvSpPr txBox="1">
            <a:spLocks/>
          </p:cNvSpPr>
          <p:nvPr/>
        </p:nvSpPr>
        <p:spPr>
          <a:xfrm>
            <a:off x="2545264" y="3680623"/>
            <a:ext cx="2026736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vyk223@lehigh.edu</a:t>
            </a:r>
          </a:p>
        </p:txBody>
      </p:sp>
      <p:sp>
        <p:nvSpPr>
          <p:cNvPr id="24" name="Google Shape;163;p30">
            <a:extLst>
              <a:ext uri="{FF2B5EF4-FFF2-40B4-BE49-F238E27FC236}">
                <a16:creationId xmlns:a16="http://schemas.microsoft.com/office/drawing/2014/main" id="{04776968-31EA-5D8C-1B54-AC0C25895FC6}"/>
              </a:ext>
            </a:extLst>
          </p:cNvPr>
          <p:cNvSpPr txBox="1">
            <a:spLocks/>
          </p:cNvSpPr>
          <p:nvPr/>
        </p:nvSpPr>
        <p:spPr>
          <a:xfrm>
            <a:off x="5025892" y="3680623"/>
            <a:ext cx="1949963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xig423@lehigh.edu</a:t>
            </a:r>
          </a:p>
        </p:txBody>
      </p:sp>
      <p:sp>
        <p:nvSpPr>
          <p:cNvPr id="25" name="Google Shape;163;p30">
            <a:extLst>
              <a:ext uri="{FF2B5EF4-FFF2-40B4-BE49-F238E27FC236}">
                <a16:creationId xmlns:a16="http://schemas.microsoft.com/office/drawing/2014/main" id="{E4D59FE6-D893-9A5A-7549-2838E243B8A3}"/>
              </a:ext>
            </a:extLst>
          </p:cNvPr>
          <p:cNvSpPr txBox="1">
            <a:spLocks/>
          </p:cNvSpPr>
          <p:nvPr/>
        </p:nvSpPr>
        <p:spPr>
          <a:xfrm>
            <a:off x="7054146" y="3680623"/>
            <a:ext cx="1949963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las623@lehigh.edu</a:t>
            </a:r>
          </a:p>
        </p:txBody>
      </p:sp>
      <p:pic>
        <p:nvPicPr>
          <p:cNvPr id="27" name="Picture 26" descr="A person with long hair wearing glasses&#10;&#10;Description automatically generated">
            <a:extLst>
              <a:ext uri="{FF2B5EF4-FFF2-40B4-BE49-F238E27FC236}">
                <a16:creationId xmlns:a16="http://schemas.microsoft.com/office/drawing/2014/main" id="{06CAE8F2-E051-847D-74A2-D4308DB12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45" y="1545721"/>
            <a:ext cx="1322157" cy="19133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97F2B0F4-359C-033C-92D6-90F7F86E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9FB7196B-7D00-56E5-7FC7-3FE8DE5DF0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285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Time Plan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6A1E622C-6EDC-8270-C45D-ADFA399378D7}"/>
              </a:ext>
            </a:extLst>
          </p:cNvPr>
          <p:cNvSpPr txBox="1">
            <a:spLocks/>
          </p:cNvSpPr>
          <p:nvPr/>
        </p:nvSpPr>
        <p:spPr>
          <a:xfrm>
            <a:off x="920339" y="1227418"/>
            <a:ext cx="7625520" cy="377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Week 4 – Proposal Presentation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b="1" dirty="0">
              <a:solidFill>
                <a:srgbClr val="562100"/>
              </a:solidFill>
              <a:latin typeface="Proxima Nova" panose="020B0604020202020204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Week 4 – Week 6 Methodology Research &amp; Data Collection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b="1" dirty="0">
              <a:solidFill>
                <a:srgbClr val="562100"/>
              </a:solidFill>
              <a:latin typeface="Proxima Nova" panose="020B0604020202020204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Week 7 – Week 8 Data </a:t>
            </a:r>
            <a:r>
              <a:rPr lang="en-US" altLang="zh-CN" sz="18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Processing &amp;</a:t>
            </a:r>
            <a:r>
              <a:rPr lang="en-US" sz="18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 Benchmark Baseline Model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b="1" dirty="0">
              <a:solidFill>
                <a:srgbClr val="562100"/>
              </a:solidFill>
              <a:latin typeface="Proxima Nova" panose="020B0604020202020204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Week 8 – Midterm Presentation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b="1" dirty="0">
              <a:solidFill>
                <a:srgbClr val="562100"/>
              </a:solidFill>
              <a:latin typeface="Proxima Nova" panose="020B0604020202020204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Week 9 – Week 11 Model Selection &amp; Improvement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Proxima Nova" panose="020B0604020202020204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Week 12 – Week 14 Inference, Analysis &amp; Reporting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Proxima Nova" panose="020B0604020202020204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Week 15 –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780321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192505" y="654717"/>
            <a:ext cx="8839199" cy="72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Methodology Research</a:t>
            </a:r>
            <a:endParaRPr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5C5036-C950-2922-716A-6F1D8F19DF8C}"/>
                  </a:ext>
                </a:extLst>
              </p:cNvPr>
              <p:cNvSpPr txBox="1"/>
              <p:nvPr/>
            </p:nvSpPr>
            <p:spPr>
              <a:xfrm>
                <a:off x="721894" y="1442014"/>
                <a:ext cx="7700212" cy="2973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"/>
                  <a:tabLst>
                    <a:tab pos="457200" algn="l"/>
                  </a:tabLst>
                </a:pPr>
                <a:r>
                  <a:rPr lang="en-US" sz="1600" b="1" kern="100" dirty="0">
                    <a:solidFill>
                      <a:srgbClr val="5621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Deep Learning for price prediction of second-hand items (</a:t>
                </a:r>
                <a:r>
                  <a:rPr lang="en-US" sz="1600" b="1" kern="100" dirty="0" err="1">
                    <a:solidFill>
                      <a:srgbClr val="5621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Fathalla</a:t>
                </a:r>
                <a:r>
                  <a:rPr lang="en-US" sz="1600" b="1" kern="100" dirty="0">
                    <a:solidFill>
                      <a:srgbClr val="5621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et al.,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kern="100">
                            <a:solidFill>
                              <a:srgbClr val="5621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1" kern="100">
                            <a:solidFill>
                              <a:srgbClr val="5621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2020</m:t>
                        </m:r>
                      </m:e>
                      <m:sup>
                        <m:r>
                          <a:rPr lang="en-US" sz="1600" b="1" kern="100">
                            <a:solidFill>
                              <a:srgbClr val="5621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600" b="1" kern="100" dirty="0">
                    <a:solidFill>
                      <a:srgbClr val="5621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en-US" sz="1600" kern="100" dirty="0">
                  <a:solidFill>
                    <a:srgbClr val="5621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marR="0" lvl="1" indent="-28575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"/>
                  <a:tabLst>
                    <a:tab pos="914400" algn="l"/>
                  </a:tabLst>
                </a:pPr>
                <a:r>
                  <a:rPr lang="en-US" kern="100" dirty="0">
                    <a:solidFill>
                      <a:srgbClr val="5621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hybrid CNN-LSTM model combining images and textual data</a:t>
                </a:r>
              </a:p>
              <a:p>
                <a:pPr marL="742950" marR="0" lvl="1" indent="-28575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"/>
                  <a:tabLst>
                    <a:tab pos="914400" algn="l"/>
                  </a:tabLst>
                </a:pPr>
                <a:r>
                  <a:rPr lang="en-US" kern="100" dirty="0">
                    <a:solidFill>
                      <a:srgbClr val="5621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Price Range Forecasting based on item's min and max prices</a:t>
                </a: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"/>
                  <a:tabLst>
                    <a:tab pos="457200" algn="l"/>
                  </a:tabLst>
                </a:pPr>
                <a:r>
                  <a:rPr lang="en-US" sz="1600" b="1" kern="100" dirty="0">
                    <a:solidFill>
                      <a:srgbClr val="5621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Vehicle Price Prediction using Visual Features (Yan et al.,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kern="100">
                            <a:solidFill>
                              <a:srgbClr val="5621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1" kern="100">
                            <a:solidFill>
                              <a:srgbClr val="5621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2018</m:t>
                        </m:r>
                      </m:e>
                      <m:sup>
                        <m:r>
                          <a:rPr lang="en-US" sz="1600" b="1" kern="100">
                            <a:solidFill>
                              <a:srgbClr val="5621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b="1" kern="100" dirty="0">
                    <a:solidFill>
                      <a:srgbClr val="5621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en-US" sz="1600" kern="100" dirty="0">
                  <a:solidFill>
                    <a:srgbClr val="5621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marR="0" lvl="1" indent="-28575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"/>
                  <a:tabLst>
                    <a:tab pos="914400" algn="l"/>
                  </a:tabLst>
                </a:pPr>
                <a:r>
                  <a:rPr lang="en-US" kern="100" dirty="0">
                    <a:solidFill>
                      <a:srgbClr val="5621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Customized PriceNet Architecture demonstrating high efficiency of CNN for image-based price prediction.</a:t>
                </a: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"/>
                  <a:tabLst>
                    <a:tab pos="457200" algn="l"/>
                  </a:tabLst>
                </a:pPr>
                <a:r>
                  <a:rPr lang="en-US" sz="1600" b="1" kern="100" dirty="0">
                    <a:solidFill>
                      <a:srgbClr val="5621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Analysis of guitar wood attribute and prices (Zhou et al.,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kern="100">
                            <a:solidFill>
                              <a:srgbClr val="5621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1" kern="100">
                            <a:solidFill>
                              <a:srgbClr val="5621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2022</m:t>
                        </m:r>
                      </m:e>
                      <m:sup>
                        <m:r>
                          <a:rPr lang="en-US" sz="1600" b="1" kern="100">
                            <a:solidFill>
                              <a:srgbClr val="5621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b="1" kern="100" dirty="0">
                    <a:solidFill>
                      <a:srgbClr val="5621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en-US" sz="1600" kern="100" dirty="0">
                  <a:solidFill>
                    <a:srgbClr val="5621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marR="0" lvl="1" indent="-28575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"/>
                  <a:tabLst>
                    <a:tab pos="914400" algn="l"/>
                  </a:tabLst>
                </a:pPr>
                <a:r>
                  <a:rPr lang="en-US" kern="100" dirty="0">
                    <a:solidFill>
                      <a:srgbClr val="5621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Select Acoustic Guitar as study object due to price reliance on visible wood features.</a:t>
                </a:r>
              </a:p>
              <a:p>
                <a:pPr marL="742950" marR="0" lvl="1" indent="-28575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"/>
                  <a:tabLst>
                    <a:tab pos="914400" algn="l"/>
                  </a:tabLst>
                </a:pPr>
                <a:r>
                  <a:rPr lang="en-US" kern="100" dirty="0">
                    <a:solidFill>
                      <a:srgbClr val="5621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Select Top Soundboard as training set since it reflects the guitar's tone and price.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5C5036-C950-2922-716A-6F1D8F19D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94" y="1442014"/>
                <a:ext cx="7700212" cy="2973763"/>
              </a:xfrm>
              <a:prstGeom prst="rect">
                <a:avLst/>
              </a:prstGeom>
              <a:blipFill>
                <a:blip r:embed="rId3"/>
                <a:stretch>
                  <a:fillRect l="-316" t="-411" b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192505" y="654717"/>
            <a:ext cx="8839199" cy="72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Data Collection</a:t>
            </a:r>
            <a:endParaRPr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C5036-C950-2922-716A-6F1D8F19DF8C}"/>
              </a:ext>
            </a:extLst>
          </p:cNvPr>
          <p:cNvSpPr txBox="1"/>
          <p:nvPr/>
        </p:nvSpPr>
        <p:spPr>
          <a:xfrm>
            <a:off x="721894" y="1668895"/>
            <a:ext cx="7700212" cy="2606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kern="100" dirty="0">
                <a:solidFill>
                  <a:srgbClr val="5621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Gather datasets containing second-hand guitar images and corresponding price data</a:t>
            </a:r>
            <a:endParaRPr lang="en-US" sz="1600" kern="100" dirty="0">
              <a:solidFill>
                <a:srgbClr val="5621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kern="100" dirty="0">
                <a:solidFill>
                  <a:srgbClr val="5621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Choose the Guitar Center website as the data source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kern="100" dirty="0">
                <a:solidFill>
                  <a:srgbClr val="5621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Guitar Center offers 4000+ guitar images by featuring reasonably priced items rather than luxury options.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kern="100" dirty="0">
                <a:solidFill>
                  <a:srgbClr val="5621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Gather second-hand guitar images from sources</a:t>
            </a:r>
            <a:endParaRPr lang="en-US" sz="1600" kern="100" dirty="0">
              <a:solidFill>
                <a:srgbClr val="5621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kern="100" dirty="0">
                <a:solidFill>
                  <a:srgbClr val="5621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Automatically download the </a:t>
            </a:r>
            <a:r>
              <a:rPr lang="en-US" kern="100" dirty="0" err="1">
                <a:solidFill>
                  <a:srgbClr val="5621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mhtml</a:t>
            </a:r>
            <a:r>
              <a:rPr lang="en-US" kern="100" dirty="0">
                <a:solidFill>
                  <a:srgbClr val="5621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files of Guitar Center web pages to the local.</a:t>
            </a:r>
          </a:p>
          <a:p>
            <a:pPr marL="742950" lvl="1" indent="-285750" fontAlgn="base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kern="100" dirty="0">
                <a:solidFill>
                  <a:srgbClr val="5621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Retrieve the links of guitar images from local web pages.</a:t>
            </a:r>
          </a:p>
          <a:p>
            <a:pPr marL="742950" lvl="1" indent="-285750" fontAlgn="base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kern="100" dirty="0">
                <a:solidFill>
                  <a:srgbClr val="5621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Download 4000+ second-hand guitar images using the links.</a:t>
            </a:r>
          </a:p>
        </p:txBody>
      </p:sp>
    </p:spTree>
    <p:extLst>
      <p:ext uri="{BB962C8B-B14F-4D97-AF65-F5344CB8AC3E}">
        <p14:creationId xmlns:p14="http://schemas.microsoft.com/office/powerpoint/2010/main" val="2576215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192505" y="654717"/>
            <a:ext cx="8839199" cy="72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Data Collection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D8767F-A0CF-240B-B3E6-E96925D4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39" y="1375038"/>
            <a:ext cx="3821765" cy="3514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5542BD-3060-5D81-293B-4ECC700AD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18" y="1375038"/>
            <a:ext cx="3965193" cy="363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84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192505" y="654717"/>
            <a:ext cx="8839199" cy="72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>
                <a:solidFill>
                  <a:srgbClr val="654A3A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Data Processing</a:t>
            </a:r>
            <a:endParaRPr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9B708-2F62-DB71-CC22-32B341B80D2B}"/>
              </a:ext>
            </a:extLst>
          </p:cNvPr>
          <p:cNvSpPr txBox="1"/>
          <p:nvPr/>
        </p:nvSpPr>
        <p:spPr>
          <a:xfrm>
            <a:off x="721894" y="1668895"/>
            <a:ext cx="7700212" cy="2904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kern="100" dirty="0">
                <a:solidFill>
                  <a:srgbClr val="5621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Automatically remove the background of guitar images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kern="100" dirty="0">
                <a:solidFill>
                  <a:srgbClr val="5621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Manually eliminate invalid images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kern="100" dirty="0">
                <a:solidFill>
                  <a:srgbClr val="5621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Remove electric guitar images, dummy images, unclear images, etc.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kern="100" dirty="0">
                <a:solidFill>
                  <a:srgbClr val="5621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Crop the images to keep the top soundboard of guitars exclusively</a:t>
            </a:r>
            <a:endParaRPr lang="en-US" sz="1600" kern="100" dirty="0">
              <a:solidFill>
                <a:srgbClr val="5621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kern="100" dirty="0">
                <a:solidFill>
                  <a:srgbClr val="5621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Design an algorithm for batch cropping guitar images based on guitar’s shape and proportions.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kern="100" dirty="0">
                <a:solidFill>
                  <a:srgbClr val="5621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Resize and pad the guitar images</a:t>
            </a:r>
            <a:endParaRPr lang="en-US" sz="1600" kern="100" dirty="0">
              <a:solidFill>
                <a:srgbClr val="5621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kern="100" dirty="0" err="1">
                <a:solidFill>
                  <a:srgbClr val="5621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Downsample</a:t>
            </a:r>
            <a:r>
              <a:rPr lang="en-US" kern="100" dirty="0">
                <a:solidFill>
                  <a:srgbClr val="5621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all images to 200 pixels in height, then add white padding to reach a uniform width of 200 pixels.</a:t>
            </a:r>
          </a:p>
        </p:txBody>
      </p:sp>
    </p:spTree>
    <p:extLst>
      <p:ext uri="{BB962C8B-B14F-4D97-AF65-F5344CB8AC3E}">
        <p14:creationId xmlns:p14="http://schemas.microsoft.com/office/powerpoint/2010/main" val="4243400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192505" y="654717"/>
            <a:ext cx="8839199" cy="72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Data </a:t>
            </a:r>
            <a:r>
              <a:rPr lang="en-US" sz="3200" b="1" dirty="0">
                <a:solidFill>
                  <a:srgbClr val="654A3A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Processing</a:t>
            </a: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5A694-F12F-8B80-1805-2F35679BE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51" y="1375038"/>
            <a:ext cx="3870076" cy="3376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5DE8F-434C-A036-ABA2-745A6EE4F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252" y="1375038"/>
            <a:ext cx="3214569" cy="33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71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192505" y="654717"/>
            <a:ext cx="8839199" cy="72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Benchmark Baseline Model</a:t>
            </a:r>
            <a:endParaRPr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C5036-C950-2922-716A-6F1D8F19DF8C}"/>
              </a:ext>
            </a:extLst>
          </p:cNvPr>
          <p:cNvSpPr txBox="1"/>
          <p:nvPr/>
        </p:nvSpPr>
        <p:spPr>
          <a:xfrm>
            <a:off x="385010" y="1232844"/>
            <a:ext cx="7700212" cy="2377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altLang="zh-CN" sz="1600" b="1" kern="100" dirty="0">
                <a:solidFill>
                  <a:srgbClr val="5621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sz="1600" b="1" kern="100" dirty="0">
                <a:solidFill>
                  <a:srgbClr val="5621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wo-layer fully connected neural network</a:t>
            </a:r>
            <a:endParaRPr lang="en-US" sz="1600" kern="100" dirty="0">
              <a:solidFill>
                <a:srgbClr val="5621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kern="100" dirty="0">
                <a:solidFill>
                  <a:srgbClr val="5621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Act as a toy model to verify preprocessing steps and dataset splits.</a:t>
            </a:r>
          </a:p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14400" algn="l"/>
              </a:tabLst>
            </a:pPr>
            <a:endParaRPr lang="en-US" kern="100" dirty="0">
              <a:solidFill>
                <a:srgbClr val="5621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14400" algn="l"/>
              </a:tabLst>
            </a:pPr>
            <a:endParaRPr lang="en-US" kern="100" dirty="0">
              <a:solidFill>
                <a:srgbClr val="562100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14400" algn="l"/>
              </a:tabLst>
            </a:pPr>
            <a:endParaRPr lang="en-US" kern="100" dirty="0">
              <a:solidFill>
                <a:srgbClr val="5621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600" b="1" kern="100" dirty="0">
                <a:solidFill>
                  <a:srgbClr val="5621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ResNet-50</a:t>
            </a:r>
            <a:endParaRPr lang="en-US" sz="1600" kern="100" dirty="0">
              <a:solidFill>
                <a:srgbClr val="5621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kern="100" dirty="0">
                <a:solidFill>
                  <a:srgbClr val="5621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Set a performance threshold for future improvements.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6685B-D822-70E9-2714-0722466D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37" y="1857567"/>
            <a:ext cx="4125614" cy="1108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608232-2B40-9B72-EE95-C8919E7AB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537" y="3610033"/>
            <a:ext cx="4386586" cy="144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2709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U Presentation Template: Version 1">
  <a:themeElements>
    <a:clrScheme name="Lehigh – 2018">
      <a:dk1>
        <a:srgbClr val="401C0F"/>
      </a:dk1>
      <a:lt1>
        <a:srgbClr val="FFFFFF"/>
      </a:lt1>
      <a:dk2>
        <a:srgbClr val="E5312F"/>
      </a:dk2>
      <a:lt2>
        <a:srgbClr val="FED13B"/>
      </a:lt2>
      <a:accent1>
        <a:srgbClr val="52A0D2"/>
      </a:accent1>
      <a:accent2>
        <a:srgbClr val="C4BDB3"/>
      </a:accent2>
      <a:accent3>
        <a:srgbClr val="72BBAE"/>
      </a:accent3>
      <a:accent4>
        <a:srgbClr val="94C6E5"/>
      </a:accent4>
      <a:accent5>
        <a:srgbClr val="DAD7D2"/>
      </a:accent5>
      <a:accent6>
        <a:srgbClr val="A6D5CE"/>
      </a:accent6>
      <a:hlink>
        <a:srgbClr val="53A1D4"/>
      </a:hlink>
      <a:folHlink>
        <a:srgbClr val="4381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440</Words>
  <Application>Microsoft Office PowerPoint</Application>
  <PresentationFormat>On-screen Show (16:9)</PresentationFormat>
  <Paragraphs>67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Wingdings</vt:lpstr>
      <vt:lpstr>Merriweather</vt:lpstr>
      <vt:lpstr>Arial</vt:lpstr>
      <vt:lpstr>Georgia</vt:lpstr>
      <vt:lpstr>Cambria Math</vt:lpstr>
      <vt:lpstr>Proxima Nova Semibold</vt:lpstr>
      <vt:lpstr>Proxima Nova</vt:lpstr>
      <vt:lpstr>Calibri</vt:lpstr>
      <vt:lpstr>Simple Light</vt:lpstr>
      <vt:lpstr>LU Presentation Template: Version 1</vt:lpstr>
      <vt:lpstr>Image Based Price Estimation Model</vt:lpstr>
      <vt:lpstr>Yan H.</vt:lpstr>
      <vt:lpstr>Time Plan</vt:lpstr>
      <vt:lpstr>Methodology Research</vt:lpstr>
      <vt:lpstr>Data Collection</vt:lpstr>
      <vt:lpstr>Data Collection</vt:lpstr>
      <vt:lpstr>Data Processing</vt:lpstr>
      <vt:lpstr>Data Processing</vt:lpstr>
      <vt:lpstr>Benchmark Baseline Model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Lehigh MS Data Science Program</dc:title>
  <dc:creator>Xiang Gao</dc:creator>
  <cp:lastModifiedBy>Xiang Gao</cp:lastModifiedBy>
  <cp:revision>102</cp:revision>
  <dcterms:modified xsi:type="dcterms:W3CDTF">2024-03-19T02:21:25Z</dcterms:modified>
</cp:coreProperties>
</file>